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9" r:id="rId2"/>
    <p:sldId id="321" r:id="rId3"/>
    <p:sldId id="319" r:id="rId4"/>
    <p:sldId id="304" r:id="rId5"/>
    <p:sldId id="306" r:id="rId6"/>
    <p:sldId id="325" r:id="rId7"/>
    <p:sldId id="322" r:id="rId8"/>
    <p:sldId id="324" r:id="rId9"/>
    <p:sldId id="317" r:id="rId10"/>
    <p:sldId id="318" r:id="rId11"/>
    <p:sldId id="309" r:id="rId12"/>
    <p:sldId id="308" r:id="rId13"/>
    <p:sldId id="310" r:id="rId14"/>
    <p:sldId id="311" r:id="rId15"/>
    <p:sldId id="314" r:id="rId16"/>
    <p:sldId id="315" r:id="rId17"/>
    <p:sldId id="316" r:id="rId18"/>
    <p:sldId id="320" r:id="rId19"/>
    <p:sldId id="313" r:id="rId20"/>
    <p:sldId id="312" r:id="rId21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7" autoAdjust="0"/>
    <p:restoredTop sz="94645" autoAdjust="0"/>
  </p:normalViewPr>
  <p:slideViewPr>
    <p:cSldViewPr snapToGrid="0" snapToObjects="1">
      <p:cViewPr>
        <p:scale>
          <a:sx n="66" d="100"/>
          <a:sy n="66" d="100"/>
        </p:scale>
        <p:origin x="864" y="216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19.02.2024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19.02.2024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hyperparameters, each having 4 possible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text, better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57648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TODO: Better text, better graphs</a:t>
            </a:r>
          </a:p>
          <a:p>
            <a:r>
              <a:rPr lang="en-GB" dirty="0"/>
              <a:t>Stops being able to increase his </a:t>
            </a:r>
            <a:r>
              <a:rPr lang="en-GB"/>
              <a:t>fitness value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0349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–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11877840" cy="43192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runs, to optimize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and investigate one interaction between two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run was repeated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showed that the most significant hyperparameters are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Selection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Crossover Type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Mutation Probability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Algorithms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2079"/>
              </p:ext>
            </p:extLst>
          </p:nvPr>
        </p:nvGraphicFramePr>
        <p:xfrm>
          <a:off x="1829953" y="2490721"/>
          <a:ext cx="9979109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970270" y="2005745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settings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settings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Each experiment repeated 10 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996" y="814903"/>
            <a:ext cx="4752681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330" y="1662881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8DF9D8-A083-831E-EB75-922325364C62}"/>
              </a:ext>
            </a:extLst>
          </p:cNvPr>
          <p:cNvGrpSpPr/>
          <p:nvPr/>
        </p:nvGrpSpPr>
        <p:grpSpPr>
          <a:xfrm>
            <a:off x="952184" y="2175972"/>
            <a:ext cx="11033756" cy="3728510"/>
            <a:chOff x="782611" y="2175971"/>
            <a:chExt cx="11033756" cy="3728510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611" y="2175971"/>
              <a:ext cx="5489140" cy="3728509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27227" y="2175972"/>
              <a:ext cx="5489140" cy="37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2500"/>
            <a:ext cx="5175902" cy="2911444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7963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7908" y="3733454"/>
            <a:ext cx="5229779" cy="2941751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7906" y="742620"/>
            <a:ext cx="5229781" cy="29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 and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7512" y="3689925"/>
            <a:ext cx="5192797" cy="2920948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7512" y="736652"/>
            <a:ext cx="5192797" cy="29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18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1869-73F8-DE2A-37E3-48037E04ADE4}"/>
              </a:ext>
            </a:extLst>
          </p:cNvPr>
          <p:cNvGrpSpPr/>
          <p:nvPr/>
        </p:nvGrpSpPr>
        <p:grpSpPr>
          <a:xfrm>
            <a:off x="952184" y="2175972"/>
            <a:ext cx="11033756" cy="3728509"/>
            <a:chOff x="952184" y="2175972"/>
            <a:chExt cx="11033756" cy="3728509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2184" y="2175972"/>
              <a:ext cx="5489140" cy="3728508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96800" y="2175973"/>
              <a:ext cx="5489140" cy="3728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08F-7FD7-5877-F94E-E6017A62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6DB7-CE49-8FB7-CAAB-31E7B675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for critical traffic scenario generation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Can be used to validate safety of </a:t>
            </a:r>
            <a:r>
              <a:rPr lang="en-US" dirty="0"/>
              <a:t>autonomous driving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</a:t>
            </a:r>
            <a:r>
              <a:rPr lang="en-GB" dirty="0"/>
              <a:t>the criticality of the traffic scenario</a:t>
            </a:r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and pedestrians (NPCs) in the simulation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of the EGO vehicle serves as the criticality measure</a:t>
            </a:r>
          </a:p>
          <a:p>
            <a:pPr lvl="1" indent="0">
              <a:buNone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03CC7-F22B-2734-4221-9EE11B4F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2803-C7F8-A26F-772B-7696748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227A5-F377-5DDB-90EC-F99777586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6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57996" y="814903"/>
            <a:ext cx="4752680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6330" y="1662881"/>
            <a:ext cx="3960439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78000" y="4349750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74994" y="5003800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34020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65840" y="5523994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340555" y="4349749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509652" y="5259991"/>
            <a:ext cx="1830903" cy="28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914641" y="3236618"/>
            <a:ext cx="206070" cy="5661159"/>
          </a:xfrm>
          <a:prstGeom prst="bentConnector3">
            <a:avLst>
              <a:gd name="adj1" fmla="val -110933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6868890" y="4796551"/>
            <a:ext cx="1112426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Fitness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31791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301003" y="5588643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204677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Individuals evolve over multiple generations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Fitness function guides the selection of better individuals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Chosen individuals reproduce using crossover and mutation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individual consist of one chromosome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consists of a list of genes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describes one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Usually needs a custom encoding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Two different encoding were designed to contain the actions for all NPCs for a whole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– Chromosome Action Sequence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7551" y="2106489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0CA043-0B3A-355A-CFCA-9BAC5EEDF1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80588" y="2204656"/>
            <a:ext cx="10883691" cy="583197"/>
            <a:chOff x="880588" y="2204656"/>
            <a:chExt cx="10883691" cy="5831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80FECA-09FE-B226-16D0-A5D4C59683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80588" y="2204656"/>
              <a:ext cx="3148378" cy="583197"/>
              <a:chOff x="610216" y="1654959"/>
              <a:chExt cx="3148378" cy="583197"/>
            </a:xfrm>
          </p:grpSpPr>
          <p:sp>
            <p:nvSpPr>
              <p:cNvPr id="10" name="Flowchart: Process 9">
                <a:extLst>
                  <a:ext uri="{FF2B5EF4-FFF2-40B4-BE49-F238E27FC236}">
                    <a16:creationId xmlns:a16="http://schemas.microsoft.com/office/drawing/2014/main" id="{84C42055-25AF-C381-6D40-02E4F548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0216" y="165495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" name="Flowchart: Process 10">
                <a:extLst>
                  <a:ext uri="{FF2B5EF4-FFF2-40B4-BE49-F238E27FC236}">
                    <a16:creationId xmlns:a16="http://schemas.microsoft.com/office/drawing/2014/main" id="{3405A806-C5F2-DB2D-503A-15ED46E98C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010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6F6D0FF5-CAF9-9939-1AB1-5EBC89596A7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3804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62E8B015-0F5F-0F3B-F84E-F0959601DC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5598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4" name="Flowchart: Process 13">
                <a:extLst>
                  <a:ext uri="{FF2B5EF4-FFF2-40B4-BE49-F238E27FC236}">
                    <a16:creationId xmlns:a16="http://schemas.microsoft.com/office/drawing/2014/main" id="{71003BFE-A3AE-451E-8AC7-8B776A1008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392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5" name="Flowchart: Process 14">
                <a:extLst>
                  <a:ext uri="{FF2B5EF4-FFF2-40B4-BE49-F238E27FC236}">
                    <a16:creationId xmlns:a16="http://schemas.microsoft.com/office/drawing/2014/main" id="{A89686BE-9752-6400-253C-AFD01BB7D5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9186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9F654CB3-782A-F144-25EB-7F04D961AA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1352" y="222218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0AA14A1C-AF44-CD26-B4EF-687A9B6C1B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3146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98339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53532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01927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D452BD39-FBBA-2696-93A7-A94E9D5D16B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0322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05515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B9F09A31-8CCF-2089-FA6A-88DE034462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53910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4D8E2F65-1F6C-1901-6F76-2C1F4410B6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15229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C50BFF59-1BB3-5DA5-8F73-3450452C77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76548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722216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C00FCE90-F699-38D8-6326-4B98100139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1283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17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0B6EC2-8048-2CE6-13F2-E513EBDB0A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823077" y="2204656"/>
              <a:ext cx="941202" cy="565666"/>
              <a:chOff x="11058664" y="4847579"/>
              <a:chExt cx="941202" cy="565666"/>
            </a:xfrm>
          </p:grpSpPr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22739E0A-A2FB-3807-0FC1-187D23DCE6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58664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18</a:t>
                </a:r>
              </a:p>
            </p:txBody>
          </p:sp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4F9E2B34-5A5B-844F-DD88-5B4A7CD42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10458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19</a:t>
                </a:r>
              </a:p>
            </p:txBody>
          </p:sp>
        </p:grpSp>
      </p:grpSp>
      <p:sp>
        <p:nvSpPr>
          <p:cNvPr id="54" name="TimeIndicator">
            <a:extLst>
              <a:ext uri="{FF2B5EF4-FFF2-40B4-BE49-F238E27FC236}">
                <a16:creationId xmlns:a16="http://schemas.microsoft.com/office/drawing/2014/main" id="{784B1F19-4087-546D-C9D9-16229C10500E}"/>
              </a:ext>
            </a:extLst>
          </p:cNvPr>
          <p:cNvSpPr/>
          <p:nvPr/>
        </p:nvSpPr>
        <p:spPr>
          <a:xfrm>
            <a:off x="4124434" y="2178597"/>
            <a:ext cx="523244" cy="65284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6" name="Road" descr="A road with white lines&#10;&#10;Description automatically generated">
            <a:extLst>
              <a:ext uri="{FF2B5EF4-FFF2-40B4-BE49-F238E27FC236}">
                <a16:creationId xmlns:a16="http://schemas.microsoft.com/office/drawing/2014/main" id="{BF20827C-D327-F0D3-6632-7B81A4FAAA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23" y="4338260"/>
            <a:ext cx="10628478" cy="1895592"/>
          </a:xfrm>
          <a:prstGeom prst="rect">
            <a:avLst/>
          </a:prstGeom>
        </p:spPr>
      </p:pic>
      <p:pic>
        <p:nvPicPr>
          <p:cNvPr id="58" name="EGO">
            <a:extLst>
              <a:ext uri="{FF2B5EF4-FFF2-40B4-BE49-F238E27FC236}">
                <a16:creationId xmlns:a16="http://schemas.microsoft.com/office/drawing/2014/main" id="{26F84B31-7251-66F7-4E8C-07400ECE8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0345" y="4979642"/>
            <a:ext cx="2159097" cy="1618816"/>
          </a:xfrm>
          <a:prstGeom prst="rect">
            <a:avLst/>
          </a:prstGeom>
        </p:spPr>
      </p:pic>
      <p:pic>
        <p:nvPicPr>
          <p:cNvPr id="60" name="NPC">
            <a:extLst>
              <a:ext uri="{FF2B5EF4-FFF2-40B4-BE49-F238E27FC236}">
                <a16:creationId xmlns:a16="http://schemas.microsoft.com/office/drawing/2014/main" id="{96806ADC-1585-37F9-D27F-4C3EBAF20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669" y="4985797"/>
            <a:ext cx="2159095" cy="1618816"/>
          </a:xfrm>
          <a:prstGeom prst="rect">
            <a:avLst/>
          </a:prstGeom>
        </p:spPr>
      </p:pic>
      <p:sp>
        <p:nvSpPr>
          <p:cNvPr id="3" name="ModTargetVelUp">
            <a:extLst>
              <a:ext uri="{FF2B5EF4-FFF2-40B4-BE49-F238E27FC236}">
                <a16:creationId xmlns:a16="http://schemas.microsoft.com/office/drawing/2014/main" id="{8A626C14-CAE1-6098-61B1-0CA861CBF2C6}"/>
              </a:ext>
            </a:extLst>
          </p:cNvPr>
          <p:cNvSpPr/>
          <p:nvPr/>
        </p:nvSpPr>
        <p:spPr>
          <a:xfrm>
            <a:off x="4229216" y="3260521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(160%)</a:t>
            </a:r>
          </a:p>
        </p:txBody>
      </p:sp>
      <p:sp>
        <p:nvSpPr>
          <p:cNvPr id="7" name="ModTargetVelDown">
            <a:extLst>
              <a:ext uri="{FF2B5EF4-FFF2-40B4-BE49-F238E27FC236}">
                <a16:creationId xmlns:a16="http://schemas.microsoft.com/office/drawing/2014/main" id="{BF4FB108-DA51-172B-A2E8-19E2C1A22BF7}"/>
              </a:ext>
            </a:extLst>
          </p:cNvPr>
          <p:cNvSpPr/>
          <p:nvPr/>
        </p:nvSpPr>
        <p:spPr>
          <a:xfrm>
            <a:off x="4229216" y="3254366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(10%)</a:t>
            </a:r>
          </a:p>
        </p:txBody>
      </p:sp>
      <p:sp>
        <p:nvSpPr>
          <p:cNvPr id="30" name="LaneChangeLeft">
            <a:extLst>
              <a:ext uri="{FF2B5EF4-FFF2-40B4-BE49-F238E27FC236}">
                <a16:creationId xmlns:a16="http://schemas.microsoft.com/office/drawing/2014/main" id="{27F5FA95-16E1-95AF-2CF9-D40B491AC0B9}"/>
              </a:ext>
            </a:extLst>
          </p:cNvPr>
          <p:cNvSpPr/>
          <p:nvPr/>
        </p:nvSpPr>
        <p:spPr>
          <a:xfrm>
            <a:off x="4973366" y="3260521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LaneChange(left)</a:t>
            </a:r>
          </a:p>
        </p:txBody>
      </p:sp>
      <p:sp>
        <p:nvSpPr>
          <p:cNvPr id="31" name="LaneChangeRight">
            <a:extLst>
              <a:ext uri="{FF2B5EF4-FFF2-40B4-BE49-F238E27FC236}">
                <a16:creationId xmlns:a16="http://schemas.microsoft.com/office/drawing/2014/main" id="{D73D37A1-32AF-C1DC-55F0-F8E5947FEAE4}"/>
              </a:ext>
            </a:extLst>
          </p:cNvPr>
          <p:cNvSpPr/>
          <p:nvPr/>
        </p:nvSpPr>
        <p:spPr>
          <a:xfrm>
            <a:off x="4973366" y="3268090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LaneChange(right)</a:t>
            </a:r>
          </a:p>
        </p:txBody>
      </p:sp>
      <p:sp>
        <p:nvSpPr>
          <p:cNvPr id="32" name="noAction">
            <a:extLst>
              <a:ext uri="{FF2B5EF4-FFF2-40B4-BE49-F238E27FC236}">
                <a16:creationId xmlns:a16="http://schemas.microsoft.com/office/drawing/2014/main" id="{F86CA5F3-76FC-98D9-E8D1-88AE3DE4C388}"/>
              </a:ext>
            </a:extLst>
          </p:cNvPr>
          <p:cNvSpPr/>
          <p:nvPr/>
        </p:nvSpPr>
        <p:spPr>
          <a:xfrm>
            <a:off x="5480583" y="3288238"/>
            <a:ext cx="1976957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noAction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619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0123E-6 3.47222E-7 L 0.06626 -0.000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3" y="-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7 -0.00325 L 0.09964 -0.121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8" y="-59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09E-6 2.08333E-6 L 0.04331 -0.000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6 -0.00043 L 0.12638 -0.00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6" y="-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64 -0.12174 L 0.2205 -0.12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37" y="-4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1 -0.00022 L 0.08577 -0.000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" y="-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38 -0.00065 L 0.17902 -0.000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" y="-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5 -0.1224 L 0.32381 -0.1232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" y="-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77 -0.00044 L 0.12896 -0.0008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02 -0.00087 L 0.23362 -0.0008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381 -0.12326 L 0.43301 -0.1219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0" y="6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96 -0.00087 L 0.17129 -0.001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" y="-2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62 -0.00087 L 0.30037 0.0002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" y="-15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01 -0.12196 L 0.53915 0.001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1" y="614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9 -0.0013 L 0.213 -0.001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37 0.00021 L 0.36258 0.0015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" y="3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15 0.00109 L 0.5708 0.0008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" y="-2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 -0.0013 L 0.25669 -0.0017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4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3" grpId="0" animBg="1"/>
      <p:bldP spid="3" grpId="1" animBg="1"/>
      <p:bldP spid="7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FECA-09FE-B226-16D0-A5D4C596831F}"/>
              </a:ext>
            </a:extLst>
          </p:cNvPr>
          <p:cNvGrpSpPr/>
          <p:nvPr/>
        </p:nvGrpSpPr>
        <p:grpSpPr>
          <a:xfrm>
            <a:off x="953138" y="3318097"/>
            <a:ext cx="3148378" cy="583197"/>
            <a:chOff x="610216" y="1654959"/>
            <a:chExt cx="3148378" cy="583197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84C42055-25AF-C381-6D40-02E4F548F001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2E8B015-0F5F-0F3B-F84E-F0959601DC33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1003BFE-A3AE-451E-8AC7-8B776A10083B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FA35A0F-3F76-D694-B578-A855472337A5}"/>
              </a:ext>
            </a:extLst>
          </p:cNvPr>
          <p:cNvSpPr/>
          <p:nvPr/>
        </p:nvSpPr>
        <p:spPr>
          <a:xfrm>
            <a:off x="5370889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9670BF5-5B76-32B3-E806-CFB8D909DA19}"/>
              </a:ext>
            </a:extLst>
          </p:cNvPr>
          <p:cNvSpPr/>
          <p:nvPr/>
        </p:nvSpPr>
        <p:spPr>
          <a:xfrm>
            <a:off x="5926082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A886129-50C7-3E06-F1BB-E26EDA5AF611}"/>
              </a:ext>
            </a:extLst>
          </p:cNvPr>
          <p:cNvSpPr/>
          <p:nvPr/>
        </p:nvSpPr>
        <p:spPr>
          <a:xfrm>
            <a:off x="6474477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6682CAD-718D-8C13-1723-095DA1D4C0E2}"/>
              </a:ext>
            </a:extLst>
          </p:cNvPr>
          <p:cNvSpPr/>
          <p:nvPr/>
        </p:nvSpPr>
        <p:spPr>
          <a:xfrm>
            <a:off x="7578065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9A8C91D-4E0A-BF44-3BB5-E27B7BDC7B9F}"/>
              </a:ext>
            </a:extLst>
          </p:cNvPr>
          <p:cNvSpPr/>
          <p:nvPr/>
        </p:nvSpPr>
        <p:spPr>
          <a:xfrm>
            <a:off x="9794766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0B6EC2-8048-2CE6-13F2-E513EBDB0A3E}"/>
              </a:ext>
            </a:extLst>
          </p:cNvPr>
          <p:cNvGrpSpPr/>
          <p:nvPr/>
        </p:nvGrpSpPr>
        <p:grpSpPr>
          <a:xfrm>
            <a:off x="10895627" y="3318097"/>
            <a:ext cx="941202" cy="565666"/>
            <a:chOff x="11058664" y="4847579"/>
            <a:chExt cx="941202" cy="565666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1058664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610458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9D2B0-F958-962F-F63B-078BB63BE487}"/>
              </a:ext>
            </a:extLst>
          </p:cNvPr>
          <p:cNvGrpSpPr/>
          <p:nvPr/>
        </p:nvGrpSpPr>
        <p:grpSpPr>
          <a:xfrm>
            <a:off x="953138" y="4325337"/>
            <a:ext cx="3148378" cy="583197"/>
            <a:chOff x="618632" y="3239135"/>
            <a:chExt cx="3148378" cy="583197"/>
          </a:xfrm>
        </p:grpSpPr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36D4FE3C-0B15-E4DC-5143-1705477B221B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F98EDF8-F08F-2A11-370A-ED23FB4240B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E626E5D-F25E-4625-4F49-0E070F7AD32C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451F3F1-C0ED-03A1-5CD3-C811957266B7}"/>
              </a:ext>
            </a:extLst>
          </p:cNvPr>
          <p:cNvSpPr/>
          <p:nvPr/>
        </p:nvSpPr>
        <p:spPr>
          <a:xfrm>
            <a:off x="5370889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421F2813-4382-3F01-171B-3191C9C8B799}"/>
              </a:ext>
            </a:extLst>
          </p:cNvPr>
          <p:cNvSpPr/>
          <p:nvPr/>
        </p:nvSpPr>
        <p:spPr>
          <a:xfrm>
            <a:off x="5926082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5943E4D2-A74C-C087-6585-8F336A2E5CF2}"/>
              </a:ext>
            </a:extLst>
          </p:cNvPr>
          <p:cNvSpPr/>
          <p:nvPr/>
        </p:nvSpPr>
        <p:spPr>
          <a:xfrm>
            <a:off x="6474477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E8079E4-C49D-16DA-B380-2F7E3B410C1D}"/>
              </a:ext>
            </a:extLst>
          </p:cNvPr>
          <p:cNvSpPr/>
          <p:nvPr/>
        </p:nvSpPr>
        <p:spPr>
          <a:xfrm>
            <a:off x="7578065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8B266EF6-2D6C-6CB2-6AE1-D368FE18913E}"/>
              </a:ext>
            </a:extLst>
          </p:cNvPr>
          <p:cNvSpPr/>
          <p:nvPr/>
        </p:nvSpPr>
        <p:spPr>
          <a:xfrm>
            <a:off x="9794766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ECBEE1-7BB7-3C1D-CEA8-034D377E62F2}"/>
              </a:ext>
            </a:extLst>
          </p:cNvPr>
          <p:cNvGrpSpPr/>
          <p:nvPr/>
        </p:nvGrpSpPr>
        <p:grpSpPr>
          <a:xfrm>
            <a:off x="10895627" y="4325337"/>
            <a:ext cx="941202" cy="565666"/>
            <a:chOff x="10895627" y="4325337"/>
            <a:chExt cx="941202" cy="565666"/>
          </a:xfrm>
        </p:grpSpPr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EAE8AED-1366-89C9-8853-3A4AF4646FB1}"/>
              </a:ext>
            </a:extLst>
          </p:cNvPr>
          <p:cNvSpPr/>
          <p:nvPr/>
        </p:nvSpPr>
        <p:spPr>
          <a:xfrm>
            <a:off x="4151603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895443" y="2418381"/>
            <a:ext cx="314723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Two Point Crossover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005CB2-B171-E25F-0245-4E072A17FF6D}"/>
              </a:ext>
            </a:extLst>
          </p:cNvPr>
          <p:cNvSpPr/>
          <p:nvPr/>
        </p:nvSpPr>
        <p:spPr>
          <a:xfrm>
            <a:off x="10787369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0DCF-951C-438D-992A-9F724781F5E7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sequences mostly intact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Might struggle to maintain diversity</a:t>
            </a:r>
          </a:p>
        </p:txBody>
      </p:sp>
    </p:spTree>
    <p:extLst>
      <p:ext uri="{BB962C8B-B14F-4D97-AF65-F5344CB8AC3E}">
        <p14:creationId xmlns:p14="http://schemas.microsoft.com/office/powerpoint/2010/main" val="2031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C42055-25AF-C381-6D40-02E4F548F001}"/>
              </a:ext>
            </a:extLst>
          </p:cNvPr>
          <p:cNvSpPr/>
          <p:nvPr/>
        </p:nvSpPr>
        <p:spPr>
          <a:xfrm>
            <a:off x="95313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2E8B015-0F5F-0F3B-F84E-F0959601DC33}"/>
              </a:ext>
            </a:extLst>
          </p:cNvPr>
          <p:cNvSpPr/>
          <p:nvPr/>
        </p:nvSpPr>
        <p:spPr>
          <a:xfrm>
            <a:off x="2608520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1003BFE-A3AE-451E-8AC7-8B776A10083B}"/>
              </a:ext>
            </a:extLst>
          </p:cNvPr>
          <p:cNvSpPr/>
          <p:nvPr/>
        </p:nvSpPr>
        <p:spPr>
          <a:xfrm>
            <a:off x="3160314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DCD0E9-C731-3DD4-AE19-7F63ACE43F24}"/>
              </a:ext>
            </a:extLst>
          </p:cNvPr>
          <p:cNvGrpSpPr/>
          <p:nvPr/>
        </p:nvGrpSpPr>
        <p:grpSpPr>
          <a:xfrm>
            <a:off x="1504932" y="3318097"/>
            <a:ext cx="10331897" cy="583197"/>
            <a:chOff x="1504932" y="3318097"/>
            <a:chExt cx="10331897" cy="583197"/>
          </a:xfrm>
        </p:grpSpPr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50493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2056726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712108" y="3335628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/>
            <p:nvPr/>
          </p:nvSpPr>
          <p:spPr>
            <a:xfrm>
              <a:off x="5370889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/>
            <p:nvPr/>
          </p:nvSpPr>
          <p:spPr>
            <a:xfrm>
              <a:off x="592608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/>
            <p:nvPr/>
          </p:nvSpPr>
          <p:spPr>
            <a:xfrm>
              <a:off x="6474477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/>
            <p:nvPr/>
          </p:nvSpPr>
          <p:spPr>
            <a:xfrm>
              <a:off x="7578065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/>
            <p:nvPr/>
          </p:nvSpPr>
          <p:spPr>
            <a:xfrm>
              <a:off x="9794766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0895627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447421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36D4FE3C-0B15-E4DC-5143-1705477B221B}"/>
              </a:ext>
            </a:extLst>
          </p:cNvPr>
          <p:cNvSpPr/>
          <p:nvPr/>
        </p:nvSpPr>
        <p:spPr>
          <a:xfrm>
            <a:off x="95313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F98EDF8-F08F-2A11-370A-ED23FB4240BD}"/>
              </a:ext>
            </a:extLst>
          </p:cNvPr>
          <p:cNvSpPr/>
          <p:nvPr/>
        </p:nvSpPr>
        <p:spPr>
          <a:xfrm>
            <a:off x="2608520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E626E5D-F25E-4625-4F49-0E070F7AD32C}"/>
              </a:ext>
            </a:extLst>
          </p:cNvPr>
          <p:cNvSpPr/>
          <p:nvPr/>
        </p:nvSpPr>
        <p:spPr>
          <a:xfrm>
            <a:off x="3160314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5C3A76-CA27-6E5E-AE1D-8451F359CD1E}"/>
              </a:ext>
            </a:extLst>
          </p:cNvPr>
          <p:cNvGrpSpPr/>
          <p:nvPr/>
        </p:nvGrpSpPr>
        <p:grpSpPr>
          <a:xfrm>
            <a:off x="1504932" y="4325337"/>
            <a:ext cx="10331897" cy="583197"/>
            <a:chOff x="1504932" y="4325337"/>
            <a:chExt cx="10331897" cy="583197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50493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2056726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712108" y="4342868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5451F3F1-C0ED-03A1-5CD3-C811957266B7}"/>
                </a:ext>
              </a:extLst>
            </p:cNvPr>
            <p:cNvSpPr/>
            <p:nvPr/>
          </p:nvSpPr>
          <p:spPr>
            <a:xfrm>
              <a:off x="5370889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21F2813-4382-3F01-171B-3191C9C8B799}"/>
                </a:ext>
              </a:extLst>
            </p:cNvPr>
            <p:cNvSpPr/>
            <p:nvPr/>
          </p:nvSpPr>
          <p:spPr>
            <a:xfrm>
              <a:off x="592608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5943E4D2-A74C-C087-6585-8F336A2E5CF2}"/>
                </a:ext>
              </a:extLst>
            </p:cNvPr>
            <p:cNvSpPr/>
            <p:nvPr/>
          </p:nvSpPr>
          <p:spPr>
            <a:xfrm>
              <a:off x="6474477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0E8079E4-C49D-16DA-B380-2F7E3B410C1D}"/>
                </a:ext>
              </a:extLst>
            </p:cNvPr>
            <p:cNvSpPr/>
            <p:nvPr/>
          </p:nvSpPr>
          <p:spPr>
            <a:xfrm>
              <a:off x="7578065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8B266EF6-2D6C-6CB2-6AE1-D368FE18913E}"/>
                </a:ext>
              </a:extLst>
            </p:cNvPr>
            <p:cNvSpPr/>
            <p:nvPr/>
          </p:nvSpPr>
          <p:spPr>
            <a:xfrm>
              <a:off x="9794766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660954" y="2395990"/>
            <a:ext cx="362704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50% Uniform Crossover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F5081D-F646-4B93-CF75-7E2AFE3BDFCF}"/>
              </a:ext>
            </a:extLst>
          </p:cNvPr>
          <p:cNvGrpSpPr/>
          <p:nvPr/>
        </p:nvGrpSpPr>
        <p:grpSpPr>
          <a:xfrm>
            <a:off x="1415073" y="3264433"/>
            <a:ext cx="10481161" cy="1690339"/>
            <a:chOff x="1415073" y="3264433"/>
            <a:chExt cx="10481161" cy="16903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2747D7-27DE-0C02-42D9-903935D6A36D}"/>
                </a:ext>
              </a:extLst>
            </p:cNvPr>
            <p:cNvSpPr/>
            <p:nvPr/>
          </p:nvSpPr>
          <p:spPr>
            <a:xfrm>
              <a:off x="363857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F5927C-407B-F2B7-C78B-1E7587C7C90E}"/>
                </a:ext>
              </a:extLst>
            </p:cNvPr>
            <p:cNvSpPr/>
            <p:nvPr/>
          </p:nvSpPr>
          <p:spPr>
            <a:xfrm>
              <a:off x="1964476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30E2A-B54A-76C8-35F0-574D52116F1A}"/>
                </a:ext>
              </a:extLst>
            </p:cNvPr>
            <p:cNvSpPr/>
            <p:nvPr/>
          </p:nvSpPr>
          <p:spPr>
            <a:xfrm>
              <a:off x="1415073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A002F7-0B67-6994-AC63-7259873A4A86}"/>
                </a:ext>
              </a:extLst>
            </p:cNvPr>
            <p:cNvSpPr/>
            <p:nvPr/>
          </p:nvSpPr>
          <p:spPr>
            <a:xfrm>
              <a:off x="529395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A7C8D3-48D6-6D28-AE2B-949C5C320293}"/>
                </a:ext>
              </a:extLst>
            </p:cNvPr>
            <p:cNvSpPr/>
            <p:nvPr/>
          </p:nvSpPr>
          <p:spPr>
            <a:xfrm>
              <a:off x="5837232" y="3288598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D8F9E3-4C1E-A2AE-C98A-58DB754FE702}"/>
                </a:ext>
              </a:extLst>
            </p:cNvPr>
            <p:cNvSpPr/>
            <p:nvPr/>
          </p:nvSpPr>
          <p:spPr>
            <a:xfrm>
              <a:off x="6385448" y="3288597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775E0CC-DCEE-2E1F-9FFF-AFE0FE3AD21F}"/>
                </a:ext>
              </a:extLst>
            </p:cNvPr>
            <p:cNvSpPr/>
            <p:nvPr/>
          </p:nvSpPr>
          <p:spPr>
            <a:xfrm>
              <a:off x="7510141" y="327716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3C9867-4D0C-F283-3820-FCF939340E7F}"/>
                </a:ext>
              </a:extLst>
            </p:cNvPr>
            <p:cNvSpPr/>
            <p:nvPr/>
          </p:nvSpPr>
          <p:spPr>
            <a:xfrm>
              <a:off x="9717968" y="3264435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C83E14-898E-0C99-3DFC-DA5EE003F52C}"/>
                </a:ext>
              </a:extLst>
            </p:cNvPr>
            <p:cNvSpPr/>
            <p:nvPr/>
          </p:nvSpPr>
          <p:spPr>
            <a:xfrm>
              <a:off x="10823278" y="3264434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554C61-55ED-FCD9-0B13-F8A78AC9961A}"/>
                </a:ext>
              </a:extLst>
            </p:cNvPr>
            <p:cNvSpPr/>
            <p:nvPr/>
          </p:nvSpPr>
          <p:spPr>
            <a:xfrm>
              <a:off x="11359756" y="3264433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0CB170-AE1F-6A5B-B514-7AE129058489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diversity high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Disruptive to sequences</a:t>
            </a:r>
          </a:p>
        </p:txBody>
      </p:sp>
    </p:spTree>
    <p:extLst>
      <p:ext uri="{BB962C8B-B14F-4D97-AF65-F5344CB8AC3E}">
        <p14:creationId xmlns:p14="http://schemas.microsoft.com/office/powerpoint/2010/main" val="2956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3.61111E-6 L -2.82209E-6 -0.13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4.16667E-7 L -2.82209E-6 0.137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817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Minimizes number of experiment runs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/>
              <a:t>Simplicity</a:t>
            </a: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Microsoft Office PowerPoint</Application>
  <PresentationFormat>Custom</PresentationFormat>
  <Paragraphs>270</Paragraphs>
  <Slides>20</Slides>
  <Notes>3</Notes>
  <HiddenSlides>2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Lucida Grande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Overview</vt:lpstr>
      <vt:lpstr>Genetic Algorithm – Chromosome Action Sequence</vt:lpstr>
      <vt:lpstr>Genetic Algorithm - Crossover Comparison</vt:lpstr>
      <vt:lpstr>Genetic Algorithm - Crossover Comparison</vt:lpstr>
      <vt:lpstr>Hyperparameter Tuning</vt:lpstr>
      <vt:lpstr>Hyperparameter Tuning – Taguchi Method</vt:lpstr>
      <vt:lpstr>Genetic Algorithms Comparison</vt:lpstr>
      <vt:lpstr>Evaluation</vt:lpstr>
      <vt:lpstr>Evaluation: Start Scenario 1</vt:lpstr>
      <vt:lpstr>Evaluation: Start Scenario 1</vt:lpstr>
      <vt:lpstr>Critical Situation 1</vt:lpstr>
      <vt:lpstr>Critical Situation 2</vt:lpstr>
      <vt:lpstr>Critical Situation 3</vt:lpstr>
      <vt:lpstr>PowerPoint Presentation</vt:lpstr>
      <vt:lpstr>Evaluation: Start Scenario 2</vt:lpstr>
      <vt:lpstr>Evaluation: Start Scenario 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114</cp:revision>
  <dcterms:created xsi:type="dcterms:W3CDTF">2015-08-27T14:41:22Z</dcterms:created>
  <dcterms:modified xsi:type="dcterms:W3CDTF">2024-02-19T16:10:15Z</dcterms:modified>
  <cp:category/>
</cp:coreProperties>
</file>